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10" r:id="rId2"/>
    <p:sldId id="409" r:id="rId3"/>
    <p:sldId id="412" r:id="rId4"/>
    <p:sldId id="417" r:id="rId5"/>
    <p:sldId id="457" r:id="rId6"/>
    <p:sldId id="439" r:id="rId7"/>
    <p:sldId id="467" r:id="rId8"/>
    <p:sldId id="469" r:id="rId9"/>
    <p:sldId id="468" r:id="rId10"/>
    <p:sldId id="470" r:id="rId11"/>
    <p:sldId id="466" r:id="rId12"/>
    <p:sldId id="471" r:id="rId13"/>
    <p:sldId id="472" r:id="rId14"/>
    <p:sldId id="473" r:id="rId15"/>
    <p:sldId id="474" r:id="rId16"/>
    <p:sldId id="440" r:id="rId17"/>
    <p:sldId id="475" r:id="rId18"/>
    <p:sldId id="476" r:id="rId19"/>
    <p:sldId id="478" r:id="rId20"/>
    <p:sldId id="479" r:id="rId21"/>
    <p:sldId id="441" r:id="rId22"/>
    <p:sldId id="477" r:id="rId23"/>
    <p:sldId id="41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55"/>
    <a:srgbClr val="FFFFFF"/>
    <a:srgbClr val="FFE3BB"/>
    <a:srgbClr val="BFD5F5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2142"/>
      </p:cViewPr>
      <p:guideLst>
        <p:guide orient="horz" pos="234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657" y="1143000"/>
            <a:ext cx="548668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918" y="914400"/>
            <a:ext cx="9800165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918" y="3560400"/>
            <a:ext cx="9800165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60" y="774000"/>
            <a:ext cx="1097388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918" y="2484000"/>
            <a:ext cx="9800165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918" y="3560400"/>
            <a:ext cx="9800165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60" y="1490400"/>
            <a:ext cx="1097028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996" y="3848400"/>
            <a:ext cx="7769565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996" y="4615200"/>
            <a:ext cx="7769565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60" y="1501200"/>
            <a:ext cx="517731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2231" y="1501200"/>
            <a:ext cx="517731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60" y="1429200"/>
            <a:ext cx="5342926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60" y="1854000"/>
            <a:ext cx="5342926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6364" y="1421729"/>
            <a:ext cx="5342926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6364" y="1854000"/>
            <a:ext cx="5342926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60" y="1555200"/>
            <a:ext cx="5233592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1025" y="1555200"/>
            <a:ext cx="5227715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5808" y="914400"/>
            <a:ext cx="1044103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90" y="914400"/>
            <a:ext cx="9170103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60" y="608400"/>
            <a:ext cx="1097028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60" y="1490400"/>
            <a:ext cx="1097028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60" y="6314400"/>
            <a:ext cx="27002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405" y="6314400"/>
            <a:ext cx="396039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8474" y="6314400"/>
            <a:ext cx="27002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2"/>
          <p:cNvSpPr/>
          <p:nvPr/>
        </p:nvSpPr>
        <p:spPr>
          <a:xfrm rot="10800000">
            <a:off x="4912360" y="743585"/>
            <a:ext cx="7038340" cy="7626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9" name="任意多边形 2"/>
          <p:cNvSpPr/>
          <p:nvPr/>
        </p:nvSpPr>
        <p:spPr>
          <a:xfrm rot="10800000">
            <a:off x="2870835" y="743585"/>
            <a:ext cx="7038340" cy="7626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noFill/>
          <a:ln w="254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5" name="文本框 14"/>
          <p:cNvSpPr txBox="1">
            <a:spLocks noChangeArrowheads="1"/>
          </p:cNvSpPr>
          <p:nvPr/>
        </p:nvSpPr>
        <p:spPr bwMode="auto">
          <a:xfrm>
            <a:off x="-85090" y="743585"/>
            <a:ext cx="8272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Artificial Intelligence</a:t>
            </a:r>
            <a:endParaRPr lang="en-US" altLang="zh-CN" sz="36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13"/>
          <p:cNvSpPr txBox="1">
            <a:spLocks noChangeArrowheads="1"/>
          </p:cNvSpPr>
          <p:nvPr/>
        </p:nvSpPr>
        <p:spPr bwMode="auto">
          <a:xfrm>
            <a:off x="674370" y="2366010"/>
            <a:ext cx="1014349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4000" b="1"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200000000000000" charset="-122"/>
              </a:rPr>
              <a:t>Traffic Signal Control based on Reinforcement Learning</a:t>
            </a:r>
            <a:endParaRPr sz="4000" b="1" dirty="0">
              <a:latin typeface="微软雅黑" panose="020B0503020204020204" pitchFamily="34" charset="-122"/>
              <a:ea typeface="微软雅黑" panose="020B0503020204020204" pitchFamily="34" charset="-122"/>
              <a:sym typeface="思源黑体" panose="020B0200000000000000" charset="-122"/>
            </a:endParaRPr>
          </a:p>
        </p:txBody>
      </p:sp>
      <p:sp>
        <p:nvSpPr>
          <p:cNvPr id="17" name="文本框 1"/>
          <p:cNvSpPr>
            <a:spLocks noGrp="1"/>
          </p:cNvSpPr>
          <p:nvPr/>
        </p:nvSpPr>
        <p:spPr>
          <a:xfrm>
            <a:off x="7174346" y="5850890"/>
            <a:ext cx="5142865" cy="42989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黑体" panose="02010609060101010101" charset="-122"/>
                <a:sym typeface="思源黑体" panose="020B0200000000000000" charset="-122"/>
              </a:rPr>
              <a:t>张池暄</a:t>
            </a:r>
            <a:r>
              <a:rPr lang="en-US" altLang="zh-CN" sz="2000">
                <a:latin typeface="等线 Light" panose="02010600030101010101" charset="-122"/>
                <a:ea typeface="等线 Light" panose="02010600030101010101" charset="-122"/>
                <a:cs typeface="黑体" panose="02010609060101010101" charset="-122"/>
                <a:sym typeface="思源黑体" panose="020B0200000000000000" charset="-122"/>
              </a:rPr>
              <a:t>,</a:t>
            </a:r>
            <a:r>
              <a:rPr lang="zh-CN" altLang="en-US" sz="2000">
                <a:latin typeface="等线 Light" panose="02010600030101010101" charset="-122"/>
                <a:ea typeface="等线 Light" panose="02010600030101010101" charset="-122"/>
                <a:cs typeface="黑体" panose="02010609060101010101" charset="-122"/>
                <a:sym typeface="思源黑体" panose="020B0200000000000000" charset="-122"/>
              </a:rPr>
              <a:t>，印海睿，邱毅达，戚昱坤</a:t>
            </a:r>
            <a:endParaRPr sz="2000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cs typeface="黑体" panose="02010609060101010101" charset="-122"/>
              <a:sym typeface="思源黑体" panose="020B02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0">
            <a:extLst>
              <a:ext uri="{FF2B5EF4-FFF2-40B4-BE49-F238E27FC236}">
                <a16:creationId xmlns:a16="http://schemas.microsoft.com/office/drawing/2014/main" id="{434404EF-EF2F-404E-8BB0-00171CB6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10" y="364490"/>
            <a:ext cx="105255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Problem Statement – Evaluation Criteria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10B0E0C-F593-40D0-857C-493F5BF03DD6}"/>
              </a:ext>
            </a:extLst>
          </p:cNvPr>
          <p:cNvSpPr txBox="1">
            <a:spLocks/>
          </p:cNvSpPr>
          <p:nvPr/>
        </p:nvSpPr>
        <p:spPr>
          <a:xfrm>
            <a:off x="822053" y="2355250"/>
            <a:ext cx="4207510" cy="353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直观：所有车辆的总等待时间应最小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6C4E4AC6-435A-428E-BC35-015410CF53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997" y="1351156"/>
                <a:ext cx="10248329" cy="7787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●"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Char char=""/>
                  <a:defRPr sz="14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14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+mn-lt"/>
                    <a:ea typeface="+mn-ea"/>
                  </a:rPr>
                  <a:t>The total waiting time </a:t>
                </a: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所有车辆的总等待时间</a:t>
                </a:r>
                <a:endParaRPr lang="en-US" altLang="zh-CN">
                  <a:solidFill>
                    <a:schemeClr val="tx1"/>
                  </a:solidFill>
                  <a:latin typeface="+mn-lt"/>
                  <a:ea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+mn-lt"/>
                    <a:ea typeface="+mn-ea"/>
                  </a:rPr>
                  <a:t>The waiting time of car i </a:t>
                </a: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序号为</a:t>
                </a:r>
                <a:r>
                  <a:rPr lang="en-US" altLang="zh-CN">
                    <a:solidFill>
                      <a:schemeClr val="tx1"/>
                    </a:solidFill>
                    <a:latin typeface="+mn-lt"/>
                    <a:ea typeface="+mn-ea"/>
                  </a:rPr>
                  <a:t>i</a:t>
                </a: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的车辆的等待时间</a:t>
                </a:r>
                <a:endParaRPr lang="en-US" altLang="zh-CN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6C4E4AC6-435A-428E-BC35-015410CF5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7" y="1351156"/>
                <a:ext cx="10248329" cy="778728"/>
              </a:xfrm>
              <a:prstGeom prst="rect">
                <a:avLst/>
              </a:prstGeom>
              <a:blipFill>
                <a:blip r:embed="rId2"/>
                <a:stretch>
                  <a:fillRect t="-787" b="-6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连接符 13">
            <a:extLst>
              <a:ext uri="{FF2B5EF4-FFF2-40B4-BE49-F238E27FC236}">
                <a16:creationId xmlns:a16="http://schemas.microsoft.com/office/drawing/2014/main" id="{0774CB8B-07B9-4690-AB6D-28A29A87269D}"/>
              </a:ext>
            </a:extLst>
          </p:cNvPr>
          <p:cNvCxnSpPr/>
          <p:nvPr/>
        </p:nvCxnSpPr>
        <p:spPr>
          <a:xfrm>
            <a:off x="6968939" y="2791471"/>
            <a:ext cx="3928745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D83918E-E72A-4B2E-9913-BC418CEAD8B4}"/>
              </a:ext>
            </a:extLst>
          </p:cNvPr>
          <p:cNvCxnSpPr/>
          <p:nvPr/>
        </p:nvCxnSpPr>
        <p:spPr>
          <a:xfrm>
            <a:off x="822053" y="2791471"/>
            <a:ext cx="420751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97CFB5B-72AE-45D6-A881-4540FFAC8404}"/>
              </a:ext>
            </a:extLst>
          </p:cNvPr>
          <p:cNvSpPr txBox="1"/>
          <p:nvPr/>
        </p:nvSpPr>
        <p:spPr>
          <a:xfrm>
            <a:off x="7515968" y="2355250"/>
            <a:ext cx="28346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pc="150"/>
              <a:t>主观：不患寡而患不均</a:t>
            </a:r>
            <a:endParaRPr lang="en-US" altLang="zh-CN" spc="15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3C361DD-A329-4DD5-99A8-3FB2858D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26" y="2827662"/>
            <a:ext cx="3049164" cy="172663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B2DF66-7E87-4255-AC96-9A18F7546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669" y="3117190"/>
            <a:ext cx="4128657" cy="1160193"/>
          </a:xfrm>
          <a:prstGeom prst="rect">
            <a:avLst/>
          </a:prstGeom>
        </p:spPr>
      </p:pic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C9F7EA18-7BBB-4B74-B03C-5915399D5F0B}"/>
              </a:ext>
            </a:extLst>
          </p:cNvPr>
          <p:cNvSpPr txBox="1">
            <a:spLocks/>
          </p:cNvSpPr>
          <p:nvPr/>
        </p:nvSpPr>
        <p:spPr>
          <a:xfrm>
            <a:off x="912839" y="4554297"/>
            <a:ext cx="4207510" cy="353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直观：所有车辆的总等待时间应最小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45F7763A-C7A2-4D64-BD1D-65261D39168A}"/>
              </a:ext>
            </a:extLst>
          </p:cNvPr>
          <p:cNvSpPr txBox="1">
            <a:spLocks/>
          </p:cNvSpPr>
          <p:nvPr/>
        </p:nvSpPr>
        <p:spPr>
          <a:xfrm>
            <a:off x="6968939" y="4397556"/>
            <a:ext cx="4207510" cy="903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不应存在少数为大多数而牺牲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应当尽可能平衡每辆车的等待时间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50">
                <a:extLst>
                  <a:ext uri="{FF2B5EF4-FFF2-40B4-BE49-F238E27FC236}">
                    <a16:creationId xmlns:a16="http://schemas.microsoft.com/office/drawing/2014/main" id="{F2F186F6-3E0B-4235-A0F1-169A89C6E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2839" y="5646451"/>
                <a:ext cx="105255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>
                    <a:solidFill>
                      <a:srgbClr val="0D0D0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GOAL: Find a dynamic control policy π to</a:t>
                </a:r>
                <a:r>
                  <a:rPr lang="zh-CN" altLang="en-US" sz="2400">
                    <a:solidFill>
                      <a:srgbClr val="0D0D0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400">
                    <a:solidFill>
                      <a:srgbClr val="0D0D0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sz="2400">
                    <a:solidFill>
                      <a:srgbClr val="0D0D0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𝜎</m:t>
                    </m:r>
                  </m:oMath>
                </a14:m>
                <a:r>
                  <a:rPr lang="en-US" altLang="zh-CN" sz="2400">
                    <a:solidFill>
                      <a:srgbClr val="0D0D0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endParaRPr lang="zh-CN" altLang="en-US" sz="240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21" name="文本框 50">
                <a:extLst>
                  <a:ext uri="{FF2B5EF4-FFF2-40B4-BE49-F238E27FC236}">
                    <a16:creationId xmlns:a16="http://schemas.microsoft.com/office/drawing/2014/main" id="{F2F186F6-3E0B-4235-A0F1-169A89C6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2839" y="5646451"/>
                <a:ext cx="10525516" cy="461665"/>
              </a:xfrm>
              <a:prstGeom prst="rect">
                <a:avLst/>
              </a:prstGeom>
              <a:blipFill>
                <a:blip r:embed="rId5"/>
                <a:stretch>
                  <a:fillRect l="-927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17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4"/>
          <p:cNvSpPr/>
          <p:nvPr/>
        </p:nvSpPr>
        <p:spPr>
          <a:xfrm rot="10800000">
            <a:off x="346773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9" name="任意多边形 1"/>
          <p:cNvSpPr/>
          <p:nvPr/>
        </p:nvSpPr>
        <p:spPr>
          <a:xfrm rot="10800000">
            <a:off x="274256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noFill/>
          <a:ln w="254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4" name="文本框 48"/>
          <p:cNvSpPr txBox="1">
            <a:spLocks noChangeArrowheads="1"/>
          </p:cNvSpPr>
          <p:nvPr/>
        </p:nvSpPr>
        <p:spPr bwMode="auto">
          <a:xfrm>
            <a:off x="3898106" y="2590967"/>
            <a:ext cx="4395787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PART</a:t>
            </a:r>
            <a:r>
              <a:rPr lang="zh-CN" altLang="en-US" sz="6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 </a:t>
            </a:r>
            <a:r>
              <a:rPr lang="en-US" altLang="zh-CN" sz="6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3</a:t>
            </a:r>
            <a:endParaRPr lang="en-US" altLang="zh-CN" sz="6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50"/>
          <p:cNvSpPr txBox="1">
            <a:spLocks noChangeArrowheads="1"/>
          </p:cNvSpPr>
          <p:nvPr/>
        </p:nvSpPr>
        <p:spPr bwMode="auto">
          <a:xfrm>
            <a:off x="4836795" y="3963035"/>
            <a:ext cx="345694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45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2C16E5C-380F-42A7-A4D5-B9FAA650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38" y="1602978"/>
            <a:ext cx="7906662" cy="1743644"/>
          </a:xfrm>
          <a:prstGeom prst="rect">
            <a:avLst/>
          </a:prstGeom>
        </p:spPr>
      </p:pic>
      <p:sp>
        <p:nvSpPr>
          <p:cNvPr id="2" name="文本框 50">
            <a:extLst>
              <a:ext uri="{FF2B5EF4-FFF2-40B4-BE49-F238E27FC236}">
                <a16:creationId xmlns:a16="http://schemas.microsoft.com/office/drawing/2014/main" id="{9285C1CA-7B50-4FB5-8EB8-EE7A2ADC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10" y="364490"/>
            <a:ext cx="26183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Q-Learning</a:t>
            </a:r>
            <a:endParaRPr lang="zh-CN" altLang="en-US" sz="28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50">
                <a:extLst>
                  <a:ext uri="{FF2B5EF4-FFF2-40B4-BE49-F238E27FC236}">
                    <a16:creationId xmlns:a16="http://schemas.microsoft.com/office/drawing/2014/main" id="{4E717519-D8AC-43FC-A4E3-8C109545EE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2810" y="1086238"/>
                <a:ext cx="65101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>
                    <a:solidFill>
                      <a:srgbClr val="0D0D0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Q-Learning with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D0D0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𝜖</m:t>
                    </m:r>
                  </m:oMath>
                </a14:m>
                <a:r>
                  <a:rPr lang="en-US" altLang="zh-CN" sz="2800">
                    <a:solidFill>
                      <a:srgbClr val="0D0D0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-Greedy</a:t>
                </a:r>
                <a:endParaRPr lang="zh-CN" altLang="en-US" sz="280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5" name="文本框 50">
                <a:extLst>
                  <a:ext uri="{FF2B5EF4-FFF2-40B4-BE49-F238E27FC236}">
                    <a16:creationId xmlns:a16="http://schemas.microsoft.com/office/drawing/2014/main" id="{4E717519-D8AC-43FC-A4E3-8C109545E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2810" y="1086238"/>
                <a:ext cx="6510156" cy="523220"/>
              </a:xfrm>
              <a:prstGeom prst="rect">
                <a:avLst/>
              </a:prstGeom>
              <a:blipFill>
                <a:blip r:embed="rId3"/>
                <a:stretch>
                  <a:fillRect l="-1966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0">
            <a:extLst>
              <a:ext uri="{FF2B5EF4-FFF2-40B4-BE49-F238E27FC236}">
                <a16:creationId xmlns:a16="http://schemas.microsoft.com/office/drawing/2014/main" id="{CF98D939-8DB7-4464-8674-8EF677DC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10" y="3237377"/>
            <a:ext cx="60306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Problem of Naïve Q-Learning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EC7EAB0-2F31-41D9-B393-89B29B8173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7338" y="3955407"/>
                <a:ext cx="6802691" cy="149466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●"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1pPr>
                <a:lvl2pPr marL="6858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Char char=""/>
                  <a:defRPr sz="14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14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高维的状态空间：</a:t>
                </a:r>
                <a:r>
                  <a:rPr lang="en-US" altLang="zh-CN">
                    <a:solidFill>
                      <a:schemeClr val="tx1"/>
                    </a:solidFill>
                    <a:latin typeface="+mn-lt"/>
                    <a:ea typeface="+mn-ea"/>
                  </a:rPr>
                  <a:t>16</a:t>
                </a: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条</a:t>
                </a:r>
                <a:r>
                  <a:rPr lang="en-US" altLang="zh-CN">
                    <a:solidFill>
                      <a:schemeClr val="tx1"/>
                    </a:solidFill>
                    <a:latin typeface="+mn-lt"/>
                    <a:ea typeface="+mn-ea"/>
                  </a:rPr>
                  <a:t>road</a:t>
                </a: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，假设每条路上的车辆数不超过</a:t>
                </a:r>
                <a:r>
                  <a:rPr lang="en-US" altLang="zh-CN">
                    <a:solidFill>
                      <a:schemeClr val="tx1"/>
                    </a:solidFill>
                    <a:latin typeface="+mn-lt"/>
                    <a:ea typeface="+mn-ea"/>
                  </a:rPr>
                  <a:t>15</a:t>
                </a: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，状态空间大小为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15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16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≈6.57×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18</m:t>
                        </m:r>
                      </m:sup>
                    </m:sSup>
                  </m:oMath>
                </a14:m>
                <a:endParaRPr lang="en-US" altLang="zh-CN">
                  <a:solidFill>
                    <a:schemeClr val="tx1"/>
                  </a:solidFill>
                  <a:latin typeface="+mn-lt"/>
                  <a:ea typeface="+mn-ea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假设每个状态所占空间只需要</a:t>
                </a:r>
                <a:r>
                  <a:rPr lang="en-US" altLang="zh-CN">
                    <a:solidFill>
                      <a:schemeClr val="tx1"/>
                    </a:solidFill>
                    <a:latin typeface="+mn-lt"/>
                    <a:ea typeface="+mn-ea"/>
                  </a:rPr>
                  <a:t>1</a:t>
                </a: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字节，共需</a:t>
                </a:r>
                <a:r>
                  <a:rPr lang="en-US" altLang="zh-CN">
                    <a:solidFill>
                      <a:schemeClr val="tx1"/>
                    </a:solidFill>
                    <a:latin typeface="+mn-lt"/>
                    <a:ea typeface="+mn-ea"/>
                  </a:rPr>
                  <a:t>6,570,000TB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+mn-lt"/>
                    <a:ea typeface="+mn-ea"/>
                  </a:rPr>
                  <a:t>同时采样在高维下相当稀疏，难以收敛</a:t>
                </a:r>
                <a:endParaRPr lang="en-US" altLang="zh-CN">
                  <a:solidFill>
                    <a:schemeClr val="tx1"/>
                  </a:solidFill>
                  <a:latin typeface="+mn-lt"/>
                  <a:ea typeface="+mn-ea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EC7EAB0-2F31-41D9-B393-89B29B817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338" y="3955407"/>
                <a:ext cx="6802691" cy="1494664"/>
              </a:xfrm>
              <a:prstGeom prst="rect">
                <a:avLst/>
              </a:prstGeom>
              <a:blipFill>
                <a:blip r:embed="rId5"/>
                <a:stretch>
                  <a:fillRect l="-806" t="-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9C7935F-4661-4981-96F6-C3FDB57C2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109" y="324572"/>
            <a:ext cx="9184655" cy="6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5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0">
            <a:extLst>
              <a:ext uri="{FF2B5EF4-FFF2-40B4-BE49-F238E27FC236}">
                <a16:creationId xmlns:a16="http://schemas.microsoft.com/office/drawing/2014/main" id="{3B395D1D-86B2-49DF-BF21-BFC36A702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79" y="364490"/>
            <a:ext cx="488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Approximte Q-Learning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5B0E8A-5DED-4B75-9A13-CAC7A09A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27" y="1189856"/>
            <a:ext cx="4483783" cy="25090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文本框 50">
            <a:extLst>
              <a:ext uri="{FF2B5EF4-FFF2-40B4-BE49-F238E27FC236}">
                <a16:creationId xmlns:a16="http://schemas.microsoft.com/office/drawing/2014/main" id="{FA88CC59-0815-473E-86C7-D9102992A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3290" y="364489"/>
            <a:ext cx="48820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 Neural Network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3C16CA-EE26-424E-8835-809F3BE0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90" y="1176005"/>
            <a:ext cx="4483783" cy="25228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直线连接符 12">
            <a:extLst>
              <a:ext uri="{FF2B5EF4-FFF2-40B4-BE49-F238E27FC236}">
                <a16:creationId xmlns:a16="http://schemas.microsoft.com/office/drawing/2014/main" id="{7BC693DD-F053-466A-9AE4-8531B6C8C4CF}"/>
              </a:ext>
            </a:extLst>
          </p:cNvPr>
          <p:cNvCxnSpPr>
            <a:cxnSpLocks/>
          </p:cNvCxnSpPr>
          <p:nvPr/>
        </p:nvCxnSpPr>
        <p:spPr>
          <a:xfrm>
            <a:off x="278606" y="3996979"/>
            <a:ext cx="11634788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文本框 50">
            <a:extLst>
              <a:ext uri="{FF2B5EF4-FFF2-40B4-BE49-F238E27FC236}">
                <a16:creationId xmlns:a16="http://schemas.microsoft.com/office/drawing/2014/main" id="{9EDFEADC-597E-4A41-97C6-0446E35C7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640" y="4295084"/>
            <a:ext cx="3582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 Q-Network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5B8C67-F888-4050-BFAA-39EC009FC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9" y="4943750"/>
            <a:ext cx="4420881" cy="7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4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0">
            <a:extLst>
              <a:ext uri="{FF2B5EF4-FFF2-40B4-BE49-F238E27FC236}">
                <a16:creationId xmlns:a16="http://schemas.microsoft.com/office/drawing/2014/main" id="{5517AB2B-3371-4341-A5DE-98DBE70BB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82" y="477827"/>
            <a:ext cx="3582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 Q-Network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50">
            <a:extLst>
              <a:ext uri="{FF2B5EF4-FFF2-40B4-BE49-F238E27FC236}">
                <a16:creationId xmlns:a16="http://schemas.microsoft.com/office/drawing/2014/main" id="{D63218F6-DAB1-4740-839D-A5C883FDA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433" y="1261638"/>
            <a:ext cx="28146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D0D0D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+mn-ea"/>
              </a:rPr>
              <a:t>Q-value Equation</a:t>
            </a:r>
            <a:endParaRPr lang="zh-CN" altLang="en-US" sz="2800">
              <a:solidFill>
                <a:srgbClr val="0D0D0D"/>
              </a:solidFill>
              <a:latin typeface="Cambria Math" panose="02040503050406030204" pitchFamily="18" charset="0"/>
              <a:ea typeface="仿宋" panose="02010609060101010101" pitchFamily="49" charset="-122"/>
              <a:sym typeface="+mn-ea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062A476-AF85-4DD8-8E32-E19EE0D54C19}"/>
              </a:ext>
            </a:extLst>
          </p:cNvPr>
          <p:cNvSpPr txBox="1">
            <a:spLocks/>
          </p:cNvSpPr>
          <p:nvPr/>
        </p:nvSpPr>
        <p:spPr>
          <a:xfrm>
            <a:off x="983343" y="3429000"/>
            <a:ext cx="4704471" cy="2791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sz="2400" b="1">
                <a:latin typeface="+mn-ea"/>
                <a:ea typeface="+mn-ea"/>
              </a:rPr>
              <a:t>Model Snapshot </a:t>
            </a:r>
            <a:r>
              <a:rPr lang="zh-CN" altLang="en-US" sz="2400" b="1">
                <a:latin typeface="+mn-ea"/>
                <a:ea typeface="+mn-ea"/>
              </a:rPr>
              <a:t>模型快照</a:t>
            </a:r>
            <a:endParaRPr lang="en-US" altLang="zh-CN" sz="2400" b="1">
              <a:latin typeface="+mn-ea"/>
              <a:ea typeface="+mn-ea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zh-CN" altLang="en-US" sz="2000">
                <a:latin typeface="+mn-ea"/>
                <a:ea typeface="+mn-ea"/>
              </a:rPr>
              <a:t>为了避免</a:t>
            </a:r>
            <a:r>
              <a:rPr lang="en-US" altLang="zh-CN" sz="2000">
                <a:latin typeface="+mn-ea"/>
                <a:ea typeface="+mn-ea"/>
              </a:rPr>
              <a:t>Q-Value</a:t>
            </a:r>
            <a:r>
              <a:rPr lang="zh-CN" altLang="en-US" sz="2000">
                <a:latin typeface="+mn-ea"/>
                <a:ea typeface="+mn-ea"/>
              </a:rPr>
              <a:t>不收敛的问题，每</a:t>
            </a:r>
            <a:r>
              <a:rPr lang="en-US" altLang="zh-CN" sz="2000">
                <a:latin typeface="+mn-ea"/>
                <a:ea typeface="+mn-ea"/>
              </a:rPr>
              <a:t>K</a:t>
            </a:r>
            <a:r>
              <a:rPr lang="zh-CN" altLang="en-US" sz="2000">
                <a:latin typeface="+mn-ea"/>
                <a:ea typeface="+mn-ea"/>
              </a:rPr>
              <a:t>步</a:t>
            </a:r>
            <a:r>
              <a:rPr lang="en-US" altLang="zh-CN" sz="2000">
                <a:latin typeface="+mn-ea"/>
                <a:ea typeface="+mn-ea"/>
              </a:rPr>
              <a:t>(</a:t>
            </a:r>
            <a:r>
              <a:rPr lang="zh-CN" altLang="en-US" sz="2000">
                <a:latin typeface="+mn-ea"/>
                <a:ea typeface="+mn-ea"/>
              </a:rPr>
              <a:t>我们使用了</a:t>
            </a:r>
            <a:r>
              <a:rPr lang="en-US" altLang="zh-CN" sz="2000">
                <a:latin typeface="+mn-ea"/>
                <a:ea typeface="+mn-ea"/>
              </a:rPr>
              <a:t>K=1)</a:t>
            </a:r>
            <a:r>
              <a:rPr lang="zh-CN" altLang="en-US" sz="2000">
                <a:latin typeface="+mn-ea"/>
                <a:ea typeface="+mn-ea"/>
              </a:rPr>
              <a:t>会对当前模型参数做一个拷贝</a:t>
            </a:r>
            <a:r>
              <a:rPr lang="en-US" altLang="zh-CN" sz="2000">
                <a:latin typeface="+mn-ea"/>
                <a:ea typeface="+mn-ea"/>
              </a:rPr>
              <a:t>(</a:t>
            </a:r>
            <a:r>
              <a:rPr lang="zh-CN" altLang="en-US" sz="2000">
                <a:latin typeface="+mn-ea"/>
                <a:ea typeface="+mn-ea"/>
              </a:rPr>
              <a:t>模型快照</a:t>
            </a:r>
            <a:r>
              <a:rPr lang="en-US" altLang="zh-CN" sz="2000">
                <a:latin typeface="+mn-ea"/>
                <a:ea typeface="+mn-ea"/>
              </a:rPr>
              <a:t>)</a:t>
            </a:r>
            <a:r>
              <a:rPr lang="zh-CN" altLang="en-US" sz="2000">
                <a:latin typeface="+mn-ea"/>
                <a:ea typeface="+mn-ea"/>
              </a:rPr>
              <a:t>，并将快照模型</a:t>
            </a:r>
            <a:r>
              <a:rPr lang="en-US" altLang="zh-CN" sz="2000">
                <a:latin typeface="+mn-ea"/>
                <a:ea typeface="+mn-ea"/>
              </a:rPr>
              <a:t>(</a:t>
            </a:r>
            <a:r>
              <a:rPr lang="zh-CN" altLang="en-US" sz="2000">
                <a:latin typeface="+mn-ea"/>
                <a:ea typeface="+mn-ea"/>
              </a:rPr>
              <a:t>也称</a:t>
            </a:r>
            <a:r>
              <a:rPr lang="en-US" altLang="zh-CN" sz="2000">
                <a:latin typeface="+mn-ea"/>
                <a:ea typeface="+mn-ea"/>
              </a:rPr>
              <a:t>targetNet)</a:t>
            </a:r>
            <a:r>
              <a:rPr lang="zh-CN" altLang="en-US" sz="2000">
                <a:latin typeface="+mn-ea"/>
                <a:ea typeface="+mn-ea"/>
              </a:rPr>
              <a:t>作为评估指标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4DFB42-A7EA-454F-9F74-A4BF5173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16" y="1261638"/>
            <a:ext cx="8271164" cy="707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A1EB05-1132-488F-86BF-8F50AAF70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916" y="2446202"/>
            <a:ext cx="4430748" cy="5266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F82531-7D4D-45B3-899C-BDCD0EF7B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743" y="1897462"/>
            <a:ext cx="5875729" cy="548740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91CF9DF-13DB-4C43-AF6B-BB743AA6A821}"/>
              </a:ext>
            </a:extLst>
          </p:cNvPr>
          <p:cNvSpPr txBox="1">
            <a:spLocks/>
          </p:cNvSpPr>
          <p:nvPr/>
        </p:nvSpPr>
        <p:spPr>
          <a:xfrm>
            <a:off x="6275779" y="3428999"/>
            <a:ext cx="4704471" cy="2791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sz="2400" b="1">
                <a:latin typeface="+mn-ea"/>
                <a:ea typeface="+mn-ea"/>
              </a:rPr>
              <a:t>Experience Replay </a:t>
            </a:r>
            <a:r>
              <a:rPr lang="zh-CN" altLang="en-US" sz="2400" b="1">
                <a:latin typeface="+mn-ea"/>
                <a:ea typeface="+mn-ea"/>
              </a:rPr>
              <a:t>经验重放</a:t>
            </a:r>
            <a:endParaRPr lang="en-US" altLang="zh-CN" sz="2400" b="1">
              <a:latin typeface="+mn-ea"/>
              <a:ea typeface="+mn-ea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zh-CN" altLang="en-US" sz="2000">
                <a:latin typeface="+mn-ea"/>
                <a:ea typeface="+mn-ea"/>
              </a:rPr>
              <a:t>多层感知机（神经网络）是一种监督学习方法，它需要数据满足独立同分布</a:t>
            </a:r>
            <a:r>
              <a:rPr lang="en-US" altLang="zh-CN" sz="2000">
                <a:latin typeface="+mn-ea"/>
                <a:ea typeface="+mn-ea"/>
              </a:rPr>
              <a:t>(i.i.d)</a:t>
            </a:r>
            <a:r>
              <a:rPr lang="zh-CN" altLang="en-US" sz="2000">
                <a:latin typeface="+mn-ea"/>
                <a:ea typeface="+mn-ea"/>
              </a:rPr>
              <a:t>，我们不使用实时更新，而是使用快照模型来和环境进行互动得到的数据进行训练。</a:t>
            </a:r>
          </a:p>
        </p:txBody>
      </p:sp>
    </p:spTree>
    <p:extLst>
      <p:ext uri="{BB962C8B-B14F-4D97-AF65-F5344CB8AC3E}">
        <p14:creationId xmlns:p14="http://schemas.microsoft.com/office/powerpoint/2010/main" val="350052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0">
            <a:extLst>
              <a:ext uri="{FF2B5EF4-FFF2-40B4-BE49-F238E27FC236}">
                <a16:creationId xmlns:a16="http://schemas.microsoft.com/office/drawing/2014/main" id="{38974A3E-DB7E-42EA-A29A-BBE0BD64F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82" y="477827"/>
            <a:ext cx="74789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 Q-Network </a:t>
            </a:r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 Design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E54BA1-ACEB-4344-8678-2BBEF66A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03" y="1062602"/>
            <a:ext cx="5835115" cy="5569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DB9A0C-431B-477B-B634-85673E93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4" y="3253584"/>
            <a:ext cx="5227987" cy="750429"/>
          </a:xfrm>
          <a:prstGeom prst="rect">
            <a:avLst/>
          </a:prstGeom>
        </p:spPr>
      </p:pic>
      <p:sp>
        <p:nvSpPr>
          <p:cNvPr id="14" name="文本框 50">
            <a:extLst>
              <a:ext uri="{FF2B5EF4-FFF2-40B4-BE49-F238E27FC236}">
                <a16:creationId xmlns:a16="http://schemas.microsoft.com/office/drawing/2014/main" id="{BF3C97EE-C88F-445C-8640-7C7718AFD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99" y="2861427"/>
            <a:ext cx="442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Loss Function:</a:t>
            </a:r>
            <a:endParaRPr lang="zh-CN" altLang="en-US" sz="24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4CE8210-C277-4038-9295-DE05AB1E0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54"/>
          <a:stretch/>
        </p:blipFill>
        <p:spPr>
          <a:xfrm>
            <a:off x="487382" y="2026457"/>
            <a:ext cx="5313138" cy="750429"/>
          </a:xfrm>
          <a:prstGeom prst="rect">
            <a:avLst/>
          </a:prstGeom>
        </p:spPr>
      </p:pic>
      <p:sp>
        <p:nvSpPr>
          <p:cNvPr id="16" name="文本框 50">
            <a:extLst>
              <a:ext uri="{FF2B5EF4-FFF2-40B4-BE49-F238E27FC236}">
                <a16:creationId xmlns:a16="http://schemas.microsoft.com/office/drawing/2014/main" id="{7C4AA47E-798B-4C68-91E8-245A57F6E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99" y="1619267"/>
            <a:ext cx="442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EpsilonGreedy:</a:t>
            </a:r>
            <a:endParaRPr lang="zh-CN" altLang="en-US" sz="24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50">
            <a:extLst>
              <a:ext uri="{FF2B5EF4-FFF2-40B4-BE49-F238E27FC236}">
                <a16:creationId xmlns:a16="http://schemas.microsoft.com/office/drawing/2014/main" id="{A85BCE0F-8DA3-44BA-A40B-E3F9C4714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81" y="5066166"/>
            <a:ext cx="442788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Optimizer:</a:t>
            </a:r>
          </a:p>
          <a:p>
            <a:pPr eaLnBrk="1" hangingPunct="1"/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SGD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的表现不尽人意，我们使用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Adam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作为优化方法，这也是我们的项目中唯一与课程内容无关的部分。</a:t>
            </a:r>
          </a:p>
        </p:txBody>
      </p:sp>
      <p:sp>
        <p:nvSpPr>
          <p:cNvPr id="18" name="文本框 50">
            <a:extLst>
              <a:ext uri="{FF2B5EF4-FFF2-40B4-BE49-F238E27FC236}">
                <a16:creationId xmlns:a16="http://schemas.microsoft.com/office/drawing/2014/main" id="{46910B7F-76B0-4C96-B799-3F24CA39E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81" y="3947628"/>
            <a:ext cx="509600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Model:</a:t>
            </a:r>
          </a:p>
          <a:p>
            <a:pPr eaLnBrk="1" hangingPunct="1"/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层的多层感知机，输入是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16(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每条路上的车辆数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，输出是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，隐藏单元数都是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400</a:t>
            </a:r>
            <a:endParaRPr lang="zh-CN" altLang="en-US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575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4"/>
          <p:cNvSpPr/>
          <p:nvPr/>
        </p:nvSpPr>
        <p:spPr>
          <a:xfrm rot="10800000">
            <a:off x="346773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9" name="任意多边形 1"/>
          <p:cNvSpPr/>
          <p:nvPr/>
        </p:nvSpPr>
        <p:spPr>
          <a:xfrm rot="10800000">
            <a:off x="274256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noFill/>
          <a:ln w="254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4" name="文本框 48"/>
          <p:cNvSpPr txBox="1">
            <a:spLocks noChangeArrowheads="1"/>
          </p:cNvSpPr>
          <p:nvPr/>
        </p:nvSpPr>
        <p:spPr bwMode="auto">
          <a:xfrm>
            <a:off x="3898106" y="2590967"/>
            <a:ext cx="4395787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PART</a:t>
            </a:r>
            <a:r>
              <a:rPr lang="zh-CN" altLang="en-US" sz="6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" name="文本框 50"/>
          <p:cNvSpPr txBox="1">
            <a:spLocks noChangeArrowheads="1"/>
          </p:cNvSpPr>
          <p:nvPr/>
        </p:nvSpPr>
        <p:spPr bwMode="auto">
          <a:xfrm>
            <a:off x="4084955" y="3963035"/>
            <a:ext cx="566039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Results </a:t>
            </a:r>
            <a:r>
              <a:rPr lang="en-US" altLang="zh-CN" sz="36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36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Discussion</a:t>
            </a:r>
            <a:endParaRPr lang="en-US" altLang="zh-CN" sz="36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0">
            <a:extLst>
              <a:ext uri="{FF2B5EF4-FFF2-40B4-BE49-F238E27FC236}">
                <a16:creationId xmlns:a16="http://schemas.microsoft.com/office/drawing/2014/main" id="{13BFAE9B-F269-41B3-A97D-FDEE42794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073" y="1920704"/>
            <a:ext cx="44864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Baseline:</a:t>
            </a:r>
          </a:p>
          <a:p>
            <a:pPr eaLnBrk="1" hangingPunct="1"/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我们设定了一些周期性控制方法，并取其中表现最好的作为基线。</a:t>
            </a:r>
            <a:endParaRPr lang="en-US" altLang="zh-CN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/>
            <a:endParaRPr lang="en-US" altLang="zh-CN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Multiple experiments:</a:t>
            </a:r>
          </a:p>
          <a:p>
            <a:pPr eaLnBrk="1" hangingPunct="1"/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为避免随机数的影响，我们测试阶段选用了多个不同的随机数，模型最终的表现为多次测试的平均值</a:t>
            </a:r>
            <a:endParaRPr lang="en-US" altLang="zh-CN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/>
            <a:endParaRPr lang="en-US" altLang="zh-CN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Greedy:</a:t>
            </a:r>
          </a:p>
          <a:p>
            <a:pPr eaLnBrk="1" hangingPunct="1"/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总是让车辆最多的道路通行</a:t>
            </a:r>
          </a:p>
        </p:txBody>
      </p:sp>
      <p:sp>
        <p:nvSpPr>
          <p:cNvPr id="3" name="文本框 50">
            <a:extLst>
              <a:ext uri="{FF2B5EF4-FFF2-40B4-BE49-F238E27FC236}">
                <a16:creationId xmlns:a16="http://schemas.microsoft.com/office/drawing/2014/main" id="{B2CE11C0-E811-4139-BCE3-DC58D7789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073" y="1298564"/>
            <a:ext cx="4181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 Details</a:t>
            </a:r>
          </a:p>
        </p:txBody>
      </p:sp>
      <p:sp>
        <p:nvSpPr>
          <p:cNvPr id="5" name="文本框 50">
            <a:extLst>
              <a:ext uri="{FF2B5EF4-FFF2-40B4-BE49-F238E27FC236}">
                <a16:creationId xmlns:a16="http://schemas.microsoft.com/office/drawing/2014/main" id="{7FDB32DC-2456-4EBE-8757-7D6E44C7D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345" y="1298564"/>
            <a:ext cx="4181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 Results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5B918-A988-4DC7-9E51-5F31798B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530" y="1883339"/>
            <a:ext cx="6760554" cy="3665997"/>
          </a:xfrm>
          <a:prstGeom prst="rect">
            <a:avLst/>
          </a:prstGeom>
        </p:spPr>
      </p:pic>
      <p:cxnSp>
        <p:nvCxnSpPr>
          <p:cNvPr id="8" name="直线连接符 12">
            <a:extLst>
              <a:ext uri="{FF2B5EF4-FFF2-40B4-BE49-F238E27FC236}">
                <a16:creationId xmlns:a16="http://schemas.microsoft.com/office/drawing/2014/main" id="{3CC071C5-CD3C-4463-8D88-2F8DE935BAFE}"/>
              </a:ext>
            </a:extLst>
          </p:cNvPr>
          <p:cNvCxnSpPr>
            <a:cxnSpLocks/>
          </p:cNvCxnSpPr>
          <p:nvPr/>
        </p:nvCxnSpPr>
        <p:spPr>
          <a:xfrm flipV="1">
            <a:off x="5098473" y="1298564"/>
            <a:ext cx="0" cy="4433454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272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218445-2064-44BD-9A4E-3BB36347D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04"/>
          <a:stretch/>
        </p:blipFill>
        <p:spPr>
          <a:xfrm>
            <a:off x="423313" y="1054205"/>
            <a:ext cx="5838942" cy="3409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8A3F34-B408-4BAA-87F6-15154E18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27" y="1196073"/>
            <a:ext cx="2973782" cy="3267133"/>
          </a:xfrm>
          <a:prstGeom prst="rect">
            <a:avLst/>
          </a:prstGeom>
        </p:spPr>
      </p:pic>
      <p:sp>
        <p:nvSpPr>
          <p:cNvPr id="10" name="文本框 50">
            <a:extLst>
              <a:ext uri="{FF2B5EF4-FFF2-40B4-BE49-F238E27FC236}">
                <a16:creationId xmlns:a16="http://schemas.microsoft.com/office/drawing/2014/main" id="{F6FBA3CC-1AD6-497E-A972-A68ED1853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75" y="469429"/>
            <a:ext cx="48466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Waiting Time Analysis</a:t>
            </a:r>
          </a:p>
        </p:txBody>
      </p:sp>
      <p:sp>
        <p:nvSpPr>
          <p:cNvPr id="11" name="文本框 50">
            <a:extLst>
              <a:ext uri="{FF2B5EF4-FFF2-40B4-BE49-F238E27FC236}">
                <a16:creationId xmlns:a16="http://schemas.microsoft.com/office/drawing/2014/main" id="{CDDABAD0-9124-4534-8DE6-4EA71C710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582" y="474731"/>
            <a:ext cx="35556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Variance Analysis</a:t>
            </a:r>
          </a:p>
        </p:txBody>
      </p:sp>
      <p:sp>
        <p:nvSpPr>
          <p:cNvPr id="12" name="文本框 50">
            <a:extLst>
              <a:ext uri="{FF2B5EF4-FFF2-40B4-BE49-F238E27FC236}">
                <a16:creationId xmlns:a16="http://schemas.microsoft.com/office/drawing/2014/main" id="{3E9FC616-7792-4B0D-B139-6A5C323D9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494" y="4599773"/>
            <a:ext cx="832150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周期性控制导致总等待时间相当长，贪心和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DQN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都可以实现有效的提高总体利益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总等待时间少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，但是贪心为此牺牲了少数人的利益，贪心算法在高峰期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(1000-4000tick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为高峰期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时忽视了车流较少了左转弯车道，而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dqn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则在有着低的总等待时间的同时，还能做到公平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低的方差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). 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因此我们可以认为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DQN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能在交通信号灯控制问题上取得较好的表现。</a:t>
            </a:r>
            <a:endParaRPr lang="en-US" altLang="zh-CN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58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nstrate">
            <a:hlinkClick r:id="" action="ppaction://media"/>
            <a:extLst>
              <a:ext uri="{FF2B5EF4-FFF2-40B4-BE49-F238E27FC236}">
                <a16:creationId xmlns:a16="http://schemas.microsoft.com/office/drawing/2014/main" id="{A08ABD8C-030A-4DB1-840A-32CE30B3FE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72" r="939"/>
          <a:stretch/>
        </p:blipFill>
        <p:spPr>
          <a:xfrm>
            <a:off x="1122219" y="675411"/>
            <a:ext cx="10155382" cy="5805920"/>
          </a:xfrm>
          <a:prstGeom prst="rect">
            <a:avLst/>
          </a:prstGeom>
        </p:spPr>
      </p:pic>
      <p:sp>
        <p:nvSpPr>
          <p:cNvPr id="2" name="文本框 50">
            <a:extLst>
              <a:ext uri="{FF2B5EF4-FFF2-40B4-BE49-F238E27FC236}">
                <a16:creationId xmlns:a16="http://schemas.microsoft.com/office/drawing/2014/main" id="{FACD5EB3-F508-4968-BE2F-0ECBAD082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801" y="671949"/>
            <a:ext cx="28515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Demonstrate</a:t>
            </a:r>
          </a:p>
        </p:txBody>
      </p:sp>
    </p:spTree>
    <p:extLst>
      <p:ext uri="{BB962C8B-B14F-4D97-AF65-F5344CB8AC3E}">
        <p14:creationId xmlns:p14="http://schemas.microsoft.com/office/powerpoint/2010/main" val="127163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22"/>
          <p:cNvSpPr/>
          <p:nvPr/>
        </p:nvSpPr>
        <p:spPr>
          <a:xfrm rot="10800000">
            <a:off x="9717405" y="462915"/>
            <a:ext cx="1825625" cy="197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771" name="文本框 56"/>
          <p:cNvSpPr txBox="1"/>
          <p:nvPr/>
        </p:nvSpPr>
        <p:spPr>
          <a:xfrm>
            <a:off x="1049020" y="1127125"/>
            <a:ext cx="1036955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  <a:cs typeface="Abel"/>
                <a:sym typeface="Abel"/>
              </a:rPr>
              <a:t>01</a:t>
            </a:r>
          </a:p>
        </p:txBody>
      </p:sp>
      <p:sp>
        <p:nvSpPr>
          <p:cNvPr id="772" name="文本框 56"/>
          <p:cNvSpPr txBox="1"/>
          <p:nvPr/>
        </p:nvSpPr>
        <p:spPr>
          <a:xfrm>
            <a:off x="2256155" y="2388235"/>
            <a:ext cx="1036955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  <a:cs typeface="Abel"/>
                <a:sym typeface="Abel"/>
              </a:rPr>
              <a:t>02</a:t>
            </a:r>
          </a:p>
        </p:txBody>
      </p:sp>
      <p:sp>
        <p:nvSpPr>
          <p:cNvPr id="773" name="文本框 56"/>
          <p:cNvSpPr txBox="1"/>
          <p:nvPr/>
        </p:nvSpPr>
        <p:spPr>
          <a:xfrm>
            <a:off x="3131820" y="3650615"/>
            <a:ext cx="1036955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  <a:cs typeface="Abel"/>
                <a:sym typeface="Abel"/>
              </a:rPr>
              <a:t>03</a:t>
            </a:r>
          </a:p>
        </p:txBody>
      </p:sp>
      <p:sp>
        <p:nvSpPr>
          <p:cNvPr id="774" name="文本框 56"/>
          <p:cNvSpPr txBox="1"/>
          <p:nvPr/>
        </p:nvSpPr>
        <p:spPr>
          <a:xfrm>
            <a:off x="4006850" y="4911090"/>
            <a:ext cx="1036955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  <a:cs typeface="Abel"/>
                <a:sym typeface="Abel"/>
              </a:rPr>
              <a:t>04</a:t>
            </a:r>
          </a:p>
        </p:txBody>
      </p:sp>
      <p:cxnSp>
        <p:nvCxnSpPr>
          <p:cNvPr id="775" name="直线连接符 2"/>
          <p:cNvCxnSpPr/>
          <p:nvPr/>
        </p:nvCxnSpPr>
        <p:spPr>
          <a:xfrm>
            <a:off x="2011045" y="707390"/>
            <a:ext cx="4605655" cy="599186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直线连接符 21"/>
          <p:cNvCxnSpPr/>
          <p:nvPr/>
        </p:nvCxnSpPr>
        <p:spPr>
          <a:xfrm rot="10800000">
            <a:off x="1384300" y="1913890"/>
            <a:ext cx="206502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直线连接符 24"/>
          <p:cNvCxnSpPr/>
          <p:nvPr/>
        </p:nvCxnSpPr>
        <p:spPr>
          <a:xfrm rot="10800000">
            <a:off x="2579370" y="3175000"/>
            <a:ext cx="182562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直线连接符 23"/>
          <p:cNvCxnSpPr/>
          <p:nvPr/>
        </p:nvCxnSpPr>
        <p:spPr>
          <a:xfrm rot="10800000">
            <a:off x="3453130" y="4436745"/>
            <a:ext cx="193421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直线连接符 26"/>
          <p:cNvCxnSpPr/>
          <p:nvPr/>
        </p:nvCxnSpPr>
        <p:spPr>
          <a:xfrm rot="10800000">
            <a:off x="4318635" y="5699760"/>
            <a:ext cx="202438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文本框 56"/>
          <p:cNvSpPr txBox="1">
            <a:spLocks noChangeArrowheads="1"/>
          </p:cNvSpPr>
          <p:nvPr/>
        </p:nvSpPr>
        <p:spPr bwMode="auto">
          <a:xfrm>
            <a:off x="3131820" y="1221740"/>
            <a:ext cx="29540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26" name="文本框 72"/>
          <p:cNvSpPr txBox="1">
            <a:spLocks noChangeArrowheads="1"/>
          </p:cNvSpPr>
          <p:nvPr/>
        </p:nvSpPr>
        <p:spPr bwMode="auto">
          <a:xfrm>
            <a:off x="4168774" y="2440940"/>
            <a:ext cx="47301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</a:t>
            </a:r>
            <a:endParaRPr lang="zh-CN" altLang="en-US" sz="32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76"/>
          <p:cNvSpPr txBox="1">
            <a:spLocks noChangeArrowheads="1"/>
          </p:cNvSpPr>
          <p:nvPr/>
        </p:nvSpPr>
        <p:spPr bwMode="auto">
          <a:xfrm>
            <a:off x="5153660" y="3726815"/>
            <a:ext cx="49669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zh-CN" altLang="en-US" sz="32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80"/>
          <p:cNvSpPr txBox="1">
            <a:spLocks noChangeArrowheads="1"/>
          </p:cNvSpPr>
          <p:nvPr/>
        </p:nvSpPr>
        <p:spPr bwMode="auto">
          <a:xfrm>
            <a:off x="5995670" y="4911090"/>
            <a:ext cx="58146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</a:t>
            </a:r>
            <a:r>
              <a:rPr lang="en-US" altLang="zh-CN" sz="32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Discussion</a:t>
            </a:r>
            <a:endParaRPr lang="zh-CN" altLang="en-US" sz="32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06222" y="1127072"/>
            <a:ext cx="2159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CONTENT</a:t>
            </a:r>
          </a:p>
        </p:txBody>
      </p:sp>
      <p:sp>
        <p:nvSpPr>
          <p:cNvPr id="9" name="任意多边形 2"/>
          <p:cNvSpPr/>
          <p:nvPr/>
        </p:nvSpPr>
        <p:spPr>
          <a:xfrm rot="10800000">
            <a:off x="9452610" y="462915"/>
            <a:ext cx="1825625" cy="197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noFill/>
          <a:ln w="254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0">
            <a:extLst>
              <a:ext uri="{FF2B5EF4-FFF2-40B4-BE49-F238E27FC236}">
                <a16:creationId xmlns:a16="http://schemas.microsoft.com/office/drawing/2014/main" id="{E7464229-3667-41E0-A29E-52C457682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12" y="550419"/>
            <a:ext cx="21034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Prospect</a:t>
            </a:r>
            <a:r>
              <a:rPr lang="zh-CN" altLang="en-US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任意多边形 1">
            <a:extLst>
              <a:ext uri="{FF2B5EF4-FFF2-40B4-BE49-F238E27FC236}">
                <a16:creationId xmlns:a16="http://schemas.microsoft.com/office/drawing/2014/main" id="{69D07856-A6FE-4D80-8592-877384518D4C}"/>
              </a:ext>
            </a:extLst>
          </p:cNvPr>
          <p:cNvSpPr/>
          <p:nvPr/>
        </p:nvSpPr>
        <p:spPr>
          <a:xfrm>
            <a:off x="1417432" y="2320591"/>
            <a:ext cx="412115" cy="3403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5DDC60-ECCC-4807-ACBD-42501DB1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2" y="1733550"/>
            <a:ext cx="409575" cy="342900"/>
          </a:xfrm>
          <a:prstGeom prst="rect">
            <a:avLst/>
          </a:prstGeom>
        </p:spPr>
      </p:pic>
      <p:sp>
        <p:nvSpPr>
          <p:cNvPr id="6" name="任意多边形 1">
            <a:extLst>
              <a:ext uri="{FF2B5EF4-FFF2-40B4-BE49-F238E27FC236}">
                <a16:creationId xmlns:a16="http://schemas.microsoft.com/office/drawing/2014/main" id="{14E03E62-A414-454A-9257-10DAE82DE0D0}"/>
              </a:ext>
            </a:extLst>
          </p:cNvPr>
          <p:cNvSpPr/>
          <p:nvPr/>
        </p:nvSpPr>
        <p:spPr>
          <a:xfrm>
            <a:off x="1417432" y="3436713"/>
            <a:ext cx="412115" cy="3403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30F59A-36B8-4094-A362-291477AD0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2" y="2891237"/>
            <a:ext cx="409575" cy="342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41E63A-3C2D-4AD4-8245-7C58DC2A801D}"/>
              </a:ext>
            </a:extLst>
          </p:cNvPr>
          <p:cNvSpPr txBox="1"/>
          <p:nvPr/>
        </p:nvSpPr>
        <p:spPr>
          <a:xfrm>
            <a:off x="1953491" y="1704945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考虑更大的道路网络，考虑相邻的道路信息。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170EEF-4533-4A00-9BAC-5FEDC885D19D}"/>
              </a:ext>
            </a:extLst>
          </p:cNvPr>
          <p:cNvSpPr txBox="1"/>
          <p:nvPr/>
        </p:nvSpPr>
        <p:spPr>
          <a:xfrm>
            <a:off x="1953490" y="227983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考虑行人，电瓶车等因素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6BDAAA-8A3F-4BCB-9C6E-D64EC6B30658}"/>
              </a:ext>
            </a:extLst>
          </p:cNvPr>
          <p:cNvSpPr txBox="1"/>
          <p:nvPr/>
        </p:nvSpPr>
        <p:spPr>
          <a:xfrm>
            <a:off x="1953490" y="2849590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考虑安全问题，红绿灯转变前应有足够的倒计时时间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068F46-116F-43E9-977B-2679DF003CF1}"/>
              </a:ext>
            </a:extLst>
          </p:cNvPr>
          <p:cNvSpPr txBox="1"/>
          <p:nvPr/>
        </p:nvSpPr>
        <p:spPr>
          <a:xfrm>
            <a:off x="1953490" y="3419341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考虑更复杂的道路网络，比如五角场类型。</a:t>
            </a:r>
          </a:p>
        </p:txBody>
      </p:sp>
      <p:sp>
        <p:nvSpPr>
          <p:cNvPr id="12" name="任意多边形 1">
            <a:extLst>
              <a:ext uri="{FF2B5EF4-FFF2-40B4-BE49-F238E27FC236}">
                <a16:creationId xmlns:a16="http://schemas.microsoft.com/office/drawing/2014/main" id="{5223AD0F-A626-4E0F-9FB7-3534865D3A31}"/>
              </a:ext>
            </a:extLst>
          </p:cNvPr>
          <p:cNvSpPr/>
          <p:nvPr/>
        </p:nvSpPr>
        <p:spPr>
          <a:xfrm>
            <a:off x="1417432" y="4555375"/>
            <a:ext cx="412115" cy="34036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3E508B-4411-481C-952B-5AAEA3E2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2" y="4009899"/>
            <a:ext cx="409575" cy="342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253AE0E-DA05-40C7-B6BA-EF44ABD4B9B1}"/>
              </a:ext>
            </a:extLst>
          </p:cNvPr>
          <p:cNvSpPr txBox="1"/>
          <p:nvPr/>
        </p:nvSpPr>
        <p:spPr>
          <a:xfrm>
            <a:off x="1953489" y="3989092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考虑更多样的机动车类型，比如公交车，卡车等。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F17118-6EA9-4C30-A67A-4055F64900C5}"/>
              </a:ext>
            </a:extLst>
          </p:cNvPr>
          <p:cNvSpPr txBox="1"/>
          <p:nvPr/>
        </p:nvSpPr>
        <p:spPr>
          <a:xfrm>
            <a:off x="1953488" y="4555375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考虑车速的不同，当前模拟的汽车速度固定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19447F-3EBD-4E03-A2A0-C9C978E3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14" y="5098311"/>
            <a:ext cx="409575" cy="3429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3DA15EE-304E-491E-91CE-1344DCD09EEB}"/>
              </a:ext>
            </a:extLst>
          </p:cNvPr>
          <p:cNvSpPr txBox="1"/>
          <p:nvPr/>
        </p:nvSpPr>
        <p:spPr>
          <a:xfrm>
            <a:off x="1953488" y="504110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……………………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72103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4"/>
          <p:cNvSpPr/>
          <p:nvPr/>
        </p:nvSpPr>
        <p:spPr>
          <a:xfrm rot="10800000">
            <a:off x="346773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9" name="任意多边形 1"/>
          <p:cNvSpPr/>
          <p:nvPr/>
        </p:nvSpPr>
        <p:spPr>
          <a:xfrm rot="10800000">
            <a:off x="274256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noFill/>
          <a:ln w="254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4" name="文本框 48"/>
          <p:cNvSpPr txBox="1">
            <a:spLocks noChangeArrowheads="1"/>
          </p:cNvSpPr>
          <p:nvPr/>
        </p:nvSpPr>
        <p:spPr bwMode="auto">
          <a:xfrm>
            <a:off x="3898106" y="2590967"/>
            <a:ext cx="4395787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PART</a:t>
            </a:r>
            <a:r>
              <a:rPr lang="zh-CN" altLang="en-US" sz="6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" name="文本框 50"/>
          <p:cNvSpPr txBox="1">
            <a:spLocks noChangeArrowheads="1"/>
          </p:cNvSpPr>
          <p:nvPr/>
        </p:nvSpPr>
        <p:spPr bwMode="auto">
          <a:xfrm>
            <a:off x="4488815" y="3882390"/>
            <a:ext cx="39770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External Library</a:t>
            </a:r>
            <a:endParaRPr lang="en-US" altLang="zh-CN" sz="36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0">
            <a:extLst>
              <a:ext uri="{FF2B5EF4-FFF2-40B4-BE49-F238E27FC236}">
                <a16:creationId xmlns:a16="http://schemas.microsoft.com/office/drawing/2014/main" id="{E447A1F5-E5EB-4D82-A9CC-6B69C2D05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073" y="1597729"/>
            <a:ext cx="44864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SUMO:</a:t>
            </a:r>
          </a:p>
          <a:p>
            <a:pPr eaLnBrk="1" hangingPunct="1"/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SUMO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是我们进行道路模拟的模拟软件，提供了一个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库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traci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，我们借此得以实现与环境的互动。我们所有的模拟都基于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SUMO</a:t>
            </a:r>
          </a:p>
        </p:txBody>
      </p:sp>
      <p:sp>
        <p:nvSpPr>
          <p:cNvPr id="3" name="文本框 50">
            <a:extLst>
              <a:ext uri="{FF2B5EF4-FFF2-40B4-BE49-F238E27FC236}">
                <a16:creationId xmlns:a16="http://schemas.microsoft.com/office/drawing/2014/main" id="{E7233072-9FE9-4529-A422-ABFB5A6BB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073" y="689980"/>
            <a:ext cx="33251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External Library</a:t>
            </a:r>
            <a:endParaRPr lang="en-US" altLang="zh-CN" sz="3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50">
            <a:extLst>
              <a:ext uri="{FF2B5EF4-FFF2-40B4-BE49-F238E27FC236}">
                <a16:creationId xmlns:a16="http://schemas.microsoft.com/office/drawing/2014/main" id="{E4EA9E98-1A4B-4A9E-A442-6C859C53C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073" y="4091547"/>
            <a:ext cx="4486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PyTorch:</a:t>
            </a:r>
          </a:p>
          <a:p>
            <a:pPr eaLnBrk="1" hangingPunct="1"/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PyTorch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是最流行的深度学习框架之一，我们使用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PyTorch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来快速实现多层感知机和模型的训练</a:t>
            </a:r>
            <a:endParaRPr lang="en-US" altLang="zh-CN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50">
            <a:extLst>
              <a:ext uri="{FF2B5EF4-FFF2-40B4-BE49-F238E27FC236}">
                <a16:creationId xmlns:a16="http://schemas.microsoft.com/office/drawing/2014/main" id="{F285EECB-BAE2-4EAB-AFE8-D86E47D29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782" y="1597729"/>
            <a:ext cx="44864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NumPy:</a:t>
            </a:r>
          </a:p>
          <a:p>
            <a:pPr eaLnBrk="1" hangingPunct="1"/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NumPy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Numerical Python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，开源</a:t>
            </a:r>
            <a:endParaRPr lang="en-US" altLang="zh-CN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/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提供了大量的数学函数和矩阵运算。我们使用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NumPy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中的一些常见函数，例如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argmax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等。</a:t>
            </a:r>
            <a:endParaRPr lang="en-US" altLang="zh-CN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50">
            <a:extLst>
              <a:ext uri="{FF2B5EF4-FFF2-40B4-BE49-F238E27FC236}">
                <a16:creationId xmlns:a16="http://schemas.microsoft.com/office/drawing/2014/main" id="{019C52AB-FC3D-462D-91D0-9B464214E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782" y="4091547"/>
            <a:ext cx="44864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tqdm:</a:t>
            </a:r>
          </a:p>
          <a:p>
            <a:pPr eaLnBrk="1" hangingPunct="1"/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tqdm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的一个可视化进度条库。即使没有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tqdm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我们的代码也可以正常运行，但缺少了实时反馈，盲目的等待使人焦虑，</a:t>
            </a:r>
            <a:r>
              <a:rPr lang="en-US" altLang="zh-CN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tqdm</a:t>
            </a:r>
            <a:r>
              <a:rPr lang="zh-CN" altLang="en-US" sz="2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用以保持我们身心健康。</a:t>
            </a:r>
            <a:endParaRPr lang="en-US" altLang="zh-CN" sz="2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845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/>
        </p:nvSpPr>
        <p:spPr>
          <a:xfrm rot="10800000">
            <a:off x="4932680" y="743585"/>
            <a:ext cx="7038340" cy="7626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9" name="任意多边形 1"/>
          <p:cNvSpPr/>
          <p:nvPr/>
        </p:nvSpPr>
        <p:spPr>
          <a:xfrm rot="10800000">
            <a:off x="2870835" y="743585"/>
            <a:ext cx="7038340" cy="7626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noFill/>
          <a:ln w="254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4" name="文本框 13"/>
          <p:cNvSpPr txBox="1">
            <a:spLocks noChangeArrowheads="1"/>
          </p:cNvSpPr>
          <p:nvPr/>
        </p:nvSpPr>
        <p:spPr bwMode="auto">
          <a:xfrm>
            <a:off x="797549" y="3607204"/>
            <a:ext cx="8169494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6600" dirty="0">
                <a:latin typeface="黑体" panose="02010609060101010101" charset="-122"/>
                <a:ea typeface="黑体" panose="02010609060101010101" charset="-122"/>
                <a:sym typeface="思源黑体" panose="020B0200000000000000" charset="-122"/>
              </a:rPr>
              <a:t>THANKS FOR WATCHING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4"/>
          <p:cNvSpPr/>
          <p:nvPr/>
        </p:nvSpPr>
        <p:spPr>
          <a:xfrm rot="10800000">
            <a:off x="346773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9" name="任意多边形 1"/>
          <p:cNvSpPr/>
          <p:nvPr/>
        </p:nvSpPr>
        <p:spPr>
          <a:xfrm rot="10800000">
            <a:off x="274256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noFill/>
          <a:ln w="254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6" name="文本框 50"/>
          <p:cNvSpPr txBox="1">
            <a:spLocks noChangeArrowheads="1"/>
          </p:cNvSpPr>
          <p:nvPr/>
        </p:nvSpPr>
        <p:spPr bwMode="auto">
          <a:xfrm>
            <a:off x="4491990" y="3939540"/>
            <a:ext cx="345694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</a:t>
            </a:r>
            <a:endParaRPr lang="zh-CN" altLang="en-US" sz="36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48"/>
          <p:cNvSpPr txBox="1">
            <a:spLocks noChangeArrowheads="1"/>
          </p:cNvSpPr>
          <p:nvPr/>
        </p:nvSpPr>
        <p:spPr bwMode="auto">
          <a:xfrm>
            <a:off x="3898106" y="2590967"/>
            <a:ext cx="43957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PART</a:t>
            </a:r>
            <a:r>
              <a:rPr lang="zh-CN" altLang="en-US" sz="6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2"/>
          <p:cNvSpPr/>
          <p:nvPr/>
        </p:nvSpPr>
        <p:spPr>
          <a:xfrm rot="10800000">
            <a:off x="4924425" y="-97790"/>
            <a:ext cx="7241540" cy="7846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14" name="任意多边形 22"/>
          <p:cNvSpPr/>
          <p:nvPr/>
        </p:nvSpPr>
        <p:spPr>
          <a:xfrm rot="10800000">
            <a:off x="4416425" y="60325"/>
            <a:ext cx="7241540" cy="7846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noFill/>
          <a:ln w="254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12" name="文本框 9"/>
          <p:cNvSpPr txBox="1"/>
          <p:nvPr/>
        </p:nvSpPr>
        <p:spPr>
          <a:xfrm>
            <a:off x="5926455" y="2334895"/>
            <a:ext cx="5812155" cy="20581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截至</a:t>
            </a: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月底，我国全国机动车保有量达</a:t>
            </a:r>
            <a:r>
              <a:rPr lang="en-US" altLang="zh-CN"/>
              <a:t>4.02</a:t>
            </a:r>
            <a:r>
              <a:rPr lang="zh-CN" altLang="en-US"/>
              <a:t>亿辆。</a:t>
            </a:r>
            <a:endParaRPr lang="en-US" altLang="zh-CN"/>
          </a:p>
          <a:p>
            <a:pPr>
              <a:lnSpc>
                <a:spcPct val="120000"/>
              </a:lnSpc>
            </a:pP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交通灯控制系统 </a:t>
            </a:r>
            <a:r>
              <a:rPr lang="en-US" altLang="zh-CN"/>
              <a:t>Traffic Light Control System</a:t>
            </a:r>
            <a:r>
              <a:rPr lang="zh-CN" altLang="en-US"/>
              <a:t>：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       </a:t>
            </a:r>
            <a:r>
              <a:rPr lang="zh-CN" altLang="en-US"/>
              <a:t>通过对交通信息的实时采集，传输和处理，从而对各种交通情况进行实时、准确、高效的处理，实现交通运输服务和管理智能化。</a:t>
            </a:r>
            <a:endParaRPr lang="en-US" altLang="zh-CN"/>
          </a:p>
        </p:txBody>
      </p:sp>
      <p:sp>
        <p:nvSpPr>
          <p:cNvPr id="5" name="文本框 50"/>
          <p:cNvSpPr txBox="1">
            <a:spLocks noChangeArrowheads="1"/>
          </p:cNvSpPr>
          <p:nvPr/>
        </p:nvSpPr>
        <p:spPr bwMode="auto">
          <a:xfrm>
            <a:off x="503555" y="364490"/>
            <a:ext cx="60912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Traffic Light Control System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47232" y="1807448"/>
            <a:ext cx="486473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黑体_GBK" panose="03000509000000000000" charset="-122"/>
                <a:sym typeface="+mn-ea"/>
              </a:rPr>
              <a:t>交通事故，交通拥堵是城市公共交通的通病 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5" name="Picture 2" descr="国庆长假最堵的5条高速，2小时车程变8小时，带回家的月饼都吃了|堵车|国庆长假|月饼_新浪新闻">
            <a:extLst>
              <a:ext uri="{FF2B5EF4-FFF2-40B4-BE49-F238E27FC236}">
                <a16:creationId xmlns:a16="http://schemas.microsoft.com/office/drawing/2014/main" id="{079A5832-87F8-438B-8E2C-5AF57A41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3" y="1689735"/>
            <a:ext cx="4752322" cy="35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0" name="直线连接符 13"/>
          <p:cNvCxnSpPr/>
          <p:nvPr/>
        </p:nvCxnSpPr>
        <p:spPr>
          <a:xfrm>
            <a:off x="7046998" y="1825279"/>
            <a:ext cx="3928745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直线连接符 12"/>
          <p:cNvCxnSpPr/>
          <p:nvPr/>
        </p:nvCxnSpPr>
        <p:spPr>
          <a:xfrm>
            <a:off x="900112" y="1825279"/>
            <a:ext cx="420751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50"/>
          <p:cNvSpPr txBox="1">
            <a:spLocks noChangeArrowheads="1"/>
          </p:cNvSpPr>
          <p:nvPr/>
        </p:nvSpPr>
        <p:spPr bwMode="auto">
          <a:xfrm>
            <a:off x="896215" y="364489"/>
            <a:ext cx="50006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Traditional Method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33182" y="1886897"/>
            <a:ext cx="323850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周期控制，现实生活中最常见的交通信号灯控制方法。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红绿灯的时长是综合考虑使用需求，由交管部门来确定的。考虑因素包括：道路等级、交通流量、行人过马路时间、相邻道路通行能力</a:t>
            </a:r>
            <a:endParaRPr lang="en-US" altLang="zh-CN" sz="20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871869-A5CA-4C1D-BF7D-5918E7BEFA9D}"/>
              </a:ext>
            </a:extLst>
          </p:cNvPr>
          <p:cNvSpPr txBox="1"/>
          <p:nvPr/>
        </p:nvSpPr>
        <p:spPr>
          <a:xfrm>
            <a:off x="1428115" y="1334750"/>
            <a:ext cx="30486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Period Cycle Control</a:t>
            </a:r>
          </a:p>
        </p:txBody>
      </p:sp>
      <p:sp>
        <p:nvSpPr>
          <p:cNvPr id="22" name="文本框 50">
            <a:extLst>
              <a:ext uri="{FF2B5EF4-FFF2-40B4-BE49-F238E27FC236}">
                <a16:creationId xmlns:a16="http://schemas.microsoft.com/office/drawing/2014/main" id="{93797817-47EA-4B51-A90E-6ECE71A0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056" y="364489"/>
            <a:ext cx="50006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Reinforcement Method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E5B029-538D-409F-A128-54E72448BCE8}"/>
              </a:ext>
            </a:extLst>
          </p:cNvPr>
          <p:cNvSpPr txBox="1"/>
          <p:nvPr/>
        </p:nvSpPr>
        <p:spPr>
          <a:xfrm>
            <a:off x="8141058" y="1334750"/>
            <a:ext cx="17406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Q-Learning</a:t>
            </a:r>
          </a:p>
        </p:txBody>
      </p:sp>
      <p:cxnSp>
        <p:nvCxnSpPr>
          <p:cNvPr id="24" name="直线连接符 13">
            <a:extLst>
              <a:ext uri="{FF2B5EF4-FFF2-40B4-BE49-F238E27FC236}">
                <a16:creationId xmlns:a16="http://schemas.microsoft.com/office/drawing/2014/main" id="{6198CC39-2D15-47F8-BB18-895E968E1635}"/>
              </a:ext>
            </a:extLst>
          </p:cNvPr>
          <p:cNvCxnSpPr/>
          <p:nvPr/>
        </p:nvCxnSpPr>
        <p:spPr>
          <a:xfrm>
            <a:off x="7046995" y="3429000"/>
            <a:ext cx="3928745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B73112E-3111-42B0-B432-5F6A9EFEC426}"/>
              </a:ext>
            </a:extLst>
          </p:cNvPr>
          <p:cNvSpPr txBox="1"/>
          <p:nvPr/>
        </p:nvSpPr>
        <p:spPr>
          <a:xfrm>
            <a:off x="8529489" y="2964809"/>
            <a:ext cx="84964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MLP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6CF06E-34F8-4F48-9168-096B8420BEBC}"/>
              </a:ext>
            </a:extLst>
          </p:cNvPr>
          <p:cNvSpPr txBox="1"/>
          <p:nvPr/>
        </p:nvSpPr>
        <p:spPr>
          <a:xfrm>
            <a:off x="8682440" y="2258491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/>
              <a:t>+</a:t>
            </a:r>
            <a:endParaRPr lang="zh-CN" altLang="en-US" sz="48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D88475-84E3-45A2-A9D2-8F847EDE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724" y="3630602"/>
            <a:ext cx="3390228" cy="18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00D01E-079F-4E5D-AA22-4B01E710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0" y="1943214"/>
            <a:ext cx="5591453" cy="409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4"/>
          <p:cNvSpPr/>
          <p:nvPr/>
        </p:nvSpPr>
        <p:spPr>
          <a:xfrm rot="10800000">
            <a:off x="346773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9" name="任意多边形 1"/>
          <p:cNvSpPr/>
          <p:nvPr/>
        </p:nvSpPr>
        <p:spPr>
          <a:xfrm rot="10800000">
            <a:off x="2742565" y="720725"/>
            <a:ext cx="4998085" cy="541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6" h="19515" extrusionOk="0">
                <a:moveTo>
                  <a:pt x="0" y="9758"/>
                </a:moveTo>
                <a:lnTo>
                  <a:pt x="0" y="4185"/>
                </a:lnTo>
                <a:cubicBezTo>
                  <a:pt x="0" y="969"/>
                  <a:pt x="4021" y="-1042"/>
                  <a:pt x="7238" y="566"/>
                </a:cubicBezTo>
                <a:lnTo>
                  <a:pt x="12810" y="3353"/>
                </a:lnTo>
                <a:lnTo>
                  <a:pt x="18383" y="6139"/>
                </a:lnTo>
                <a:cubicBezTo>
                  <a:pt x="21600" y="7747"/>
                  <a:pt x="21600" y="11769"/>
                  <a:pt x="18383" y="13377"/>
                </a:cubicBezTo>
                <a:lnTo>
                  <a:pt x="12810" y="16163"/>
                </a:lnTo>
                <a:lnTo>
                  <a:pt x="7238" y="18950"/>
                </a:lnTo>
                <a:cubicBezTo>
                  <a:pt x="4021" y="20558"/>
                  <a:pt x="0" y="18547"/>
                  <a:pt x="0" y="15331"/>
                </a:cubicBezTo>
                <a:lnTo>
                  <a:pt x="0" y="9758"/>
                </a:lnTo>
                <a:close/>
              </a:path>
            </a:pathLst>
          </a:custGeom>
          <a:noFill/>
          <a:ln w="25400">
            <a:solidFill>
              <a:schemeClr val="accent4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000"/>
          </a:p>
        </p:txBody>
      </p:sp>
      <p:sp>
        <p:nvSpPr>
          <p:cNvPr id="4" name="文本框 48"/>
          <p:cNvSpPr txBox="1">
            <a:spLocks noChangeArrowheads="1"/>
          </p:cNvSpPr>
          <p:nvPr/>
        </p:nvSpPr>
        <p:spPr bwMode="auto">
          <a:xfrm>
            <a:off x="3898106" y="2590967"/>
            <a:ext cx="4395787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1219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PART</a:t>
            </a:r>
            <a:r>
              <a:rPr lang="zh-CN" altLang="en-US" sz="6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2" name="文本框 50"/>
          <p:cNvSpPr txBox="1">
            <a:spLocks noChangeArrowheads="1"/>
          </p:cNvSpPr>
          <p:nvPr/>
        </p:nvSpPr>
        <p:spPr bwMode="auto">
          <a:xfrm>
            <a:off x="4309020" y="3936909"/>
            <a:ext cx="48819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Problem Statement</a:t>
            </a:r>
          </a:p>
          <a:p>
            <a:pPr eaLnBrk="1" hangingPunct="1"/>
            <a:endParaRPr lang="en-US" altLang="zh-CN" sz="36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AA8F0F-7875-4635-9599-20B807AE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64" y="949265"/>
            <a:ext cx="3306313" cy="24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93617A-F3E6-46A8-8744-30F084C3B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29" r="21595"/>
          <a:stretch/>
        </p:blipFill>
        <p:spPr>
          <a:xfrm>
            <a:off x="1369364" y="3856325"/>
            <a:ext cx="3306313" cy="2805200"/>
          </a:xfrm>
          <a:prstGeom prst="rect">
            <a:avLst/>
          </a:prstGeom>
        </p:spPr>
      </p:pic>
      <p:sp>
        <p:nvSpPr>
          <p:cNvPr id="5" name="文本框 50">
            <a:extLst>
              <a:ext uri="{FF2B5EF4-FFF2-40B4-BE49-F238E27FC236}">
                <a16:creationId xmlns:a16="http://schemas.microsoft.com/office/drawing/2014/main" id="{E1B544DA-67E5-4526-8896-64C07C630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55" y="364490"/>
            <a:ext cx="77594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SUMO, </a:t>
            </a:r>
            <a:r>
              <a:rPr lang="en-US" altLang="zh-CN" sz="28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Simulation of Urban Mobility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箭头: 左弧形 12">
            <a:extLst>
              <a:ext uri="{FF2B5EF4-FFF2-40B4-BE49-F238E27FC236}">
                <a16:creationId xmlns:a16="http://schemas.microsoft.com/office/drawing/2014/main" id="{750484F7-9F5E-4178-8960-D4C67E4E17ED}"/>
              </a:ext>
            </a:extLst>
          </p:cNvPr>
          <p:cNvSpPr/>
          <p:nvPr/>
        </p:nvSpPr>
        <p:spPr>
          <a:xfrm>
            <a:off x="503555" y="2081949"/>
            <a:ext cx="747132" cy="32338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箭头: 左弧形 13">
            <a:extLst>
              <a:ext uri="{FF2B5EF4-FFF2-40B4-BE49-F238E27FC236}">
                <a16:creationId xmlns:a16="http://schemas.microsoft.com/office/drawing/2014/main" id="{A7661EAC-EB2E-4C7E-9DC2-024659E40E40}"/>
              </a:ext>
            </a:extLst>
          </p:cNvPr>
          <p:cNvSpPr/>
          <p:nvPr/>
        </p:nvSpPr>
        <p:spPr>
          <a:xfrm rot="10800000">
            <a:off x="4794354" y="2081948"/>
            <a:ext cx="747132" cy="32338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E6DB7281-81DE-4B5E-86E3-F1CFE08E7699}"/>
              </a:ext>
            </a:extLst>
          </p:cNvPr>
          <p:cNvSpPr txBox="1">
            <a:spLocks/>
          </p:cNvSpPr>
          <p:nvPr/>
        </p:nvSpPr>
        <p:spPr>
          <a:xfrm>
            <a:off x="6324600" y="1838106"/>
            <a:ext cx="4704471" cy="20182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>
                <a:solidFill>
                  <a:schemeClr val="tx1"/>
                </a:solidFill>
                <a:latin typeface="+mn-lt"/>
                <a:ea typeface="+mn-ea"/>
              </a:rPr>
              <a:t>SUMO</a:t>
            </a:r>
            <a:r>
              <a:rPr lang="zh-CN" altLang="en-US" sz="2000">
                <a:solidFill>
                  <a:schemeClr val="tx1"/>
                </a:solidFill>
                <a:latin typeface="+mn-lt"/>
                <a:ea typeface="+mn-ea"/>
              </a:rPr>
              <a:t>是一款交通仿真的开源软件，使用微观的交通模拟，能够给定每辆车唯一标识符、出发时间和路线，也可以自定义车道，速度或位置。每辆车分配一个类型，该类型描述车辆的物理特性和运动模型的变量。</a:t>
            </a:r>
            <a:endParaRPr lang="en-US" altLang="zh-CN" sz="2000">
              <a:solidFill>
                <a:schemeClr val="tx1"/>
              </a:solidFill>
              <a:latin typeface="+mn-lt"/>
              <a:ea typeface="+mn-ea"/>
            </a:endParaRPr>
          </a:p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B236E7-60CD-40AA-8F34-8C611A3B84BA}"/>
              </a:ext>
            </a:extLst>
          </p:cNvPr>
          <p:cNvSpPr txBox="1"/>
          <p:nvPr/>
        </p:nvSpPr>
        <p:spPr>
          <a:xfrm>
            <a:off x="6324600" y="4745166"/>
            <a:ext cx="4046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spc="150"/>
              <a:t>官网：</a:t>
            </a:r>
            <a:r>
              <a:rPr lang="zh-CN" altLang="en-US"/>
              <a:t>https://www.eclipse.org/sumo/</a:t>
            </a:r>
          </a:p>
        </p:txBody>
      </p:sp>
    </p:spTree>
    <p:extLst>
      <p:ext uri="{BB962C8B-B14F-4D97-AF65-F5344CB8AC3E}">
        <p14:creationId xmlns:p14="http://schemas.microsoft.com/office/powerpoint/2010/main" val="342440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2C4328-F2AC-445E-916F-1A3318D0E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9" r="21595"/>
          <a:stretch/>
        </p:blipFill>
        <p:spPr>
          <a:xfrm>
            <a:off x="789501" y="1481114"/>
            <a:ext cx="4917926" cy="4172553"/>
          </a:xfrm>
          <a:prstGeom prst="rect">
            <a:avLst/>
          </a:prstGeom>
        </p:spPr>
      </p:pic>
      <p:sp>
        <p:nvSpPr>
          <p:cNvPr id="4" name="文本框 50">
            <a:extLst>
              <a:ext uri="{FF2B5EF4-FFF2-40B4-BE49-F238E27FC236}">
                <a16:creationId xmlns:a16="http://schemas.microsoft.com/office/drawing/2014/main" id="{434404EF-EF2F-404E-8BB0-00171CB6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55" y="364490"/>
            <a:ext cx="41799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Problem Statement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00F452-2042-42FD-986C-AE79C8F298A8}"/>
              </a:ext>
            </a:extLst>
          </p:cNvPr>
          <p:cNvSpPr txBox="1"/>
          <p:nvPr/>
        </p:nvSpPr>
        <p:spPr>
          <a:xfrm>
            <a:off x="3172264" y="5310767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solidFill>
                  <a:schemeClr val="bg1"/>
                </a:solidFill>
              </a:rPr>
              <a:t>3210</a:t>
            </a:r>
            <a:endParaRPr lang="zh-CN" altLang="en-US" sz="220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2967D8-C265-41F0-A403-9AFDBA56492A}"/>
              </a:ext>
            </a:extLst>
          </p:cNvPr>
          <p:cNvSpPr txBox="1"/>
          <p:nvPr/>
        </p:nvSpPr>
        <p:spPr>
          <a:xfrm>
            <a:off x="2517333" y="1116346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/>
              <a:t>0123</a:t>
            </a:r>
            <a:endParaRPr lang="zh-CN" altLang="en-US" sz="22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AC3082-FF7A-4662-A443-3DFDDD25442E}"/>
              </a:ext>
            </a:extLst>
          </p:cNvPr>
          <p:cNvSpPr txBox="1"/>
          <p:nvPr/>
        </p:nvSpPr>
        <p:spPr>
          <a:xfrm rot="5400000">
            <a:off x="536653" y="381957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</a:rPr>
              <a:t>3210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80382E-CFEB-4A28-B35F-3768424B1136}"/>
              </a:ext>
            </a:extLst>
          </p:cNvPr>
          <p:cNvSpPr txBox="1"/>
          <p:nvPr/>
        </p:nvSpPr>
        <p:spPr>
          <a:xfrm rot="5400000">
            <a:off x="5129704" y="322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</a:rPr>
              <a:t>0123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10B0E0C-F593-40D0-857C-493F5BF03DD6}"/>
              </a:ext>
            </a:extLst>
          </p:cNvPr>
          <p:cNvSpPr txBox="1">
            <a:spLocks/>
          </p:cNvSpPr>
          <p:nvPr/>
        </p:nvSpPr>
        <p:spPr>
          <a:xfrm>
            <a:off x="6324600" y="1838106"/>
            <a:ext cx="4704471" cy="3472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4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个方向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每个方向</a:t>
            </a: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8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条路（</a:t>
            </a: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4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进</a:t>
            </a: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4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出）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序号表示：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：右转</a:t>
            </a: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or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直行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：直行道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：直行道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：左转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967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2C4328-F2AC-445E-916F-1A3318D0E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9" r="21595"/>
          <a:stretch/>
        </p:blipFill>
        <p:spPr>
          <a:xfrm>
            <a:off x="789501" y="1481114"/>
            <a:ext cx="4917926" cy="4172553"/>
          </a:xfrm>
          <a:prstGeom prst="rect">
            <a:avLst/>
          </a:prstGeom>
        </p:spPr>
      </p:pic>
      <p:sp>
        <p:nvSpPr>
          <p:cNvPr id="4" name="文本框 50">
            <a:extLst>
              <a:ext uri="{FF2B5EF4-FFF2-40B4-BE49-F238E27FC236}">
                <a16:creationId xmlns:a16="http://schemas.microsoft.com/office/drawing/2014/main" id="{434404EF-EF2F-404E-8BB0-00171CB6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55" y="364490"/>
            <a:ext cx="41799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Problem Statement</a:t>
            </a:r>
            <a:endParaRPr lang="zh-CN" altLang="en-US" sz="3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00F452-2042-42FD-986C-AE79C8F298A8}"/>
              </a:ext>
            </a:extLst>
          </p:cNvPr>
          <p:cNvSpPr txBox="1"/>
          <p:nvPr/>
        </p:nvSpPr>
        <p:spPr>
          <a:xfrm>
            <a:off x="3172264" y="5310767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solidFill>
                  <a:schemeClr val="bg1"/>
                </a:solidFill>
              </a:rPr>
              <a:t>3210</a:t>
            </a:r>
            <a:endParaRPr lang="zh-CN" altLang="en-US" sz="220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2967D8-C265-41F0-A403-9AFDBA56492A}"/>
              </a:ext>
            </a:extLst>
          </p:cNvPr>
          <p:cNvSpPr txBox="1"/>
          <p:nvPr/>
        </p:nvSpPr>
        <p:spPr>
          <a:xfrm>
            <a:off x="2517333" y="1116346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/>
              <a:t>0123</a:t>
            </a:r>
            <a:endParaRPr lang="zh-CN" altLang="en-US" sz="22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AC3082-FF7A-4662-A443-3DFDDD25442E}"/>
              </a:ext>
            </a:extLst>
          </p:cNvPr>
          <p:cNvSpPr txBox="1"/>
          <p:nvPr/>
        </p:nvSpPr>
        <p:spPr>
          <a:xfrm rot="5400000">
            <a:off x="536653" y="381957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</a:rPr>
              <a:t>3210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80382E-CFEB-4A28-B35F-3768424B1136}"/>
              </a:ext>
            </a:extLst>
          </p:cNvPr>
          <p:cNvSpPr txBox="1"/>
          <p:nvPr/>
        </p:nvSpPr>
        <p:spPr>
          <a:xfrm rot="5400000">
            <a:off x="5129704" y="32289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</a:rPr>
              <a:t>0123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10B0E0C-F593-40D0-857C-493F5BF03DD6}"/>
              </a:ext>
            </a:extLst>
          </p:cNvPr>
          <p:cNvSpPr txBox="1">
            <a:spLocks/>
          </p:cNvSpPr>
          <p:nvPr/>
        </p:nvSpPr>
        <p:spPr>
          <a:xfrm>
            <a:off x="6324600" y="1838106"/>
            <a:ext cx="4704471" cy="3472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chemeClr val="tx1"/>
                </a:solidFill>
                <a:latin typeface="+mn-lt"/>
                <a:ea typeface="+mn-ea"/>
              </a:rPr>
              <a:t>现实生活中，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十字路口相对的</a:t>
            </a:r>
            <a:r>
              <a:rPr lang="zh-CN" altLang="en-US" sz="1800">
                <a:solidFill>
                  <a:schemeClr val="tx1"/>
                </a:solidFill>
                <a:latin typeface="+mn-lt"/>
                <a:ea typeface="+mn-ea"/>
              </a:rPr>
              <a:t>交通信号灯通常是同时改变的（相对的道路通行不会互相影响）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zh-CN" sz="2000" b="1">
              <a:solidFill>
                <a:schemeClr val="tx1"/>
              </a:solidFill>
              <a:latin typeface="+mn-lt"/>
              <a:ea typeface="+mn-ea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 sz="2000" b="1">
                <a:solidFill>
                  <a:schemeClr val="tx1"/>
                </a:solidFill>
                <a:latin typeface="+mn-lt"/>
                <a:ea typeface="+mn-ea"/>
              </a:rPr>
              <a:t>Set 4 Operations: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i="1">
                <a:solidFill>
                  <a:schemeClr val="tx1"/>
                </a:solidFill>
                <a:latin typeface="+mn-lt"/>
                <a:ea typeface="+mn-ea"/>
              </a:rPr>
              <a:t>EAST 3 + WEST 3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i="1">
                <a:solidFill>
                  <a:schemeClr val="tx1"/>
                </a:solidFill>
                <a:latin typeface="+mn-lt"/>
                <a:ea typeface="+mn-ea"/>
              </a:rPr>
              <a:t>NORTH 3 + SOUTH 3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i="1">
                <a:solidFill>
                  <a:schemeClr val="tx1"/>
                </a:solidFill>
                <a:latin typeface="+mn-lt"/>
                <a:ea typeface="+mn-ea"/>
              </a:rPr>
              <a:t>EAST 012 + WEST 012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zh-CN" i="1">
                <a:solidFill>
                  <a:schemeClr val="tx1"/>
                </a:solidFill>
                <a:latin typeface="+mn-lt"/>
                <a:ea typeface="+mn-ea"/>
              </a:rPr>
              <a:t>NORTH 012 + SOUTH 012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991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1049</Words>
  <Application>Microsoft Office PowerPoint</Application>
  <PresentationFormat>宽屏</PresentationFormat>
  <Paragraphs>129</Paragraphs>
  <Slides>23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 Light</vt:lpstr>
      <vt:lpstr>黑体</vt:lpstr>
      <vt:lpstr>微软雅黑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ChiXuan Zhang</cp:lastModifiedBy>
  <cp:revision>324</cp:revision>
  <dcterms:created xsi:type="dcterms:W3CDTF">2020-08-28T12:52:00Z</dcterms:created>
  <dcterms:modified xsi:type="dcterms:W3CDTF">2023-01-06T07:09:32Z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